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63" r:id="rId3"/>
    <p:sldId id="258" r:id="rId4"/>
    <p:sldId id="259" r:id="rId5"/>
    <p:sldId id="266" r:id="rId6"/>
    <p:sldId id="267" r:id="rId7"/>
    <p:sldId id="268" r:id="rId8"/>
    <p:sldId id="270" r:id="rId9"/>
    <p:sldId id="271" r:id="rId10"/>
    <p:sldId id="272" r:id="rId11"/>
  </p:sldIdLst>
  <p:sldSz cx="9144000" cy="6858000" type="screen4x3"/>
  <p:notesSz cx="6858000" cy="9144000"/>
  <p:embeddedFontLst>
    <p:embeddedFont>
      <p:font typeface="Lucida Sans Unicode" panose="020B0602030504020204" pitchFamily="34" charset="0"/>
      <p:regular r:id="rId12"/>
    </p:embeddedFont>
    <p:embeddedFont>
      <p:font typeface="Verdana" panose="020B0604030504040204" pitchFamily="34" charset="0"/>
      <p:regular r:id="rId13"/>
      <p:bold r:id="rId14"/>
      <p:italic r:id="rId15"/>
      <p:boldItalic r:id="rId16"/>
    </p:embeddedFont>
    <p:embeddedFont>
      <p:font typeface="Wingdings 2" panose="05020102010507070707" pitchFamily="18" charset="2"/>
      <p:regular r:id="rId17"/>
    </p:embeddedFont>
    <p:embeddedFont>
      <p:font typeface="Wingdings 3" panose="05040102010807070707" pitchFamily="18" charset="2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105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0A2E4AE-ABB6-48AA-93FD-F10463921B31}" type="datetimeFigureOut">
              <a:rPr lang="en-US" smtClean="0"/>
              <a:t>2023-03-10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9D2C7B34-5189-4D5E-901A-88D24A37A3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2E4AE-ABB6-48AA-93FD-F10463921B31}" type="datetimeFigureOut">
              <a:rPr lang="en-US" smtClean="0"/>
              <a:t>2023-03-10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C7B34-5189-4D5E-901A-88D24A37A3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2E4AE-ABB6-48AA-93FD-F10463921B31}" type="datetimeFigureOut">
              <a:rPr lang="en-US" smtClean="0"/>
              <a:t>2023-03-10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C7B34-5189-4D5E-901A-88D24A37A3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2E4AE-ABB6-48AA-93FD-F10463921B31}" type="datetimeFigureOut">
              <a:rPr lang="en-US" smtClean="0"/>
              <a:t>2023-03-10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C7B34-5189-4D5E-901A-88D24A37A34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2E4AE-ABB6-48AA-93FD-F10463921B31}" type="datetimeFigureOut">
              <a:rPr lang="en-US" smtClean="0"/>
              <a:t>2023-03-10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C7B34-5189-4D5E-901A-88D24A37A34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2E4AE-ABB6-48AA-93FD-F10463921B31}" type="datetimeFigureOut">
              <a:rPr lang="en-US" smtClean="0"/>
              <a:t>2023-03-10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C7B34-5189-4D5E-901A-88D24A37A34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2E4AE-ABB6-48AA-93FD-F10463921B31}" type="datetimeFigureOut">
              <a:rPr lang="en-US" smtClean="0"/>
              <a:t>2023-03-10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C7B34-5189-4D5E-901A-88D24A37A34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2E4AE-ABB6-48AA-93FD-F10463921B31}" type="datetimeFigureOut">
              <a:rPr lang="en-US" smtClean="0"/>
              <a:t>2023-03-10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C7B34-5189-4D5E-901A-88D24A37A34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en-US"/>
              <a:t>Click to edit Master title style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2E4AE-ABB6-48AA-93FD-F10463921B31}" type="datetimeFigureOut">
              <a:rPr lang="en-US" smtClean="0"/>
              <a:t>2023-03-10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C7B34-5189-4D5E-901A-88D24A37A34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A0A2E4AE-ABB6-48AA-93FD-F10463921B31}" type="datetimeFigureOut">
              <a:rPr lang="en-US" smtClean="0"/>
              <a:t>2023-03-10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2C7B34-5189-4D5E-901A-88D24A37A34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A0A2E4AE-ABB6-48AA-93FD-F10463921B31}" type="datetimeFigureOut">
              <a:rPr lang="en-US" smtClean="0"/>
              <a:t>2023-03-10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9D2C7B34-5189-4D5E-901A-88D24A37A34D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A0A2E4AE-ABB6-48AA-93FD-F10463921B31}" type="datetimeFigureOut">
              <a:rPr lang="en-US" smtClean="0"/>
              <a:t>2023-03-10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9D2C7B34-5189-4D5E-901A-88D24A37A34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2.latech.edu/~long/video.php?name=01.1.Stereolithography%20(SLA)%20Technology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2.latech.edu/~long/video.php?name=01.2.Fused%20Deposition%20Modeling%20(FDM)%20Technology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2.latech.edu/~long/video.php?name=01.3.Selective%20Laser%20Sintering%20(SLS)%20Technology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2.latech.edu/~long/video.php?name=01.4.PolyJet%20Technology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2.latech.edu/~long/video.php?name=01.5.3D%20Printing%20-%20Huge%20Potential%20for%20the%20Future" TargetMode="External"/><Relationship Id="rId7" Type="http://schemas.openxmlformats.org/officeDocument/2006/relationships/hyperlink" Target="http://www2.latech.edu/~long/video.php?name=01.7.3D%20Printed%20Jaw%20in%20a%20Day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2.latech.edu/~long/video.php?name=01.6.Hershey%27s%203D%20Printer%20Prints%20Chocolate" TargetMode="External"/><Relationship Id="rId5" Type="http://schemas.openxmlformats.org/officeDocument/2006/relationships/image" Target="../media/image12.jpeg"/><Relationship Id="rId4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3D Printing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DFDDB-5A36-B198-A790-62346483E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361B8-1CA4-2797-7C31-D4926B318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Orientation</a:t>
            </a:r>
          </a:p>
        </p:txBody>
      </p:sp>
      <p:pic>
        <p:nvPicPr>
          <p:cNvPr id="11" name="Picture 10" descr="Diagram, engineering drawing&#10;&#10;Description automatically generated">
            <a:extLst>
              <a:ext uri="{FF2B5EF4-FFF2-40B4-BE49-F238E27FC236}">
                <a16:creationId xmlns:a16="http://schemas.microsoft.com/office/drawing/2014/main" id="{E1E91DCC-05F3-B818-C416-26C691AF6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76" y="1905000"/>
            <a:ext cx="7744448" cy="424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68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3D model</a:t>
            </a:r>
          </a:p>
          <a:p>
            <a:r>
              <a:rPr lang="en-US" dirty="0"/>
              <a:t>Convert model to generic 3D file (STL)</a:t>
            </a:r>
          </a:p>
          <a:p>
            <a:r>
              <a:rPr lang="en-US" dirty="0"/>
              <a:t>Load generic file into printer software</a:t>
            </a:r>
          </a:p>
          <a:p>
            <a:r>
              <a:rPr lang="en-US" dirty="0"/>
              <a:t>“Slice” the 3D file into layer</a:t>
            </a:r>
          </a:p>
          <a:p>
            <a:r>
              <a:rPr lang="en-US" dirty="0"/>
              <a:t>Determine support structures</a:t>
            </a:r>
          </a:p>
          <a:p>
            <a:r>
              <a:rPr lang="en-US" dirty="0"/>
              <a:t>Print model one layer at a time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Process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Powders</a:t>
            </a:r>
          </a:p>
          <a:p>
            <a:r>
              <a:rPr lang="en-US" dirty="0"/>
              <a:t>Plastics</a:t>
            </a:r>
          </a:p>
          <a:p>
            <a:r>
              <a:rPr lang="en-US" dirty="0"/>
              <a:t>Resins</a:t>
            </a:r>
          </a:p>
          <a:p>
            <a:r>
              <a:rPr lang="en-US" dirty="0"/>
              <a:t>Metals</a:t>
            </a:r>
          </a:p>
          <a:p>
            <a:r>
              <a:rPr lang="en-US" dirty="0"/>
              <a:t>Anything that can be extruded</a:t>
            </a:r>
          </a:p>
          <a:p>
            <a:r>
              <a:rPr lang="en-US" dirty="0"/>
              <a:t>Anything that can be selectively cured</a:t>
            </a:r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Materials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SLA – </a:t>
            </a:r>
            <a:r>
              <a:rPr lang="en-US" dirty="0" err="1"/>
              <a:t>StereoLithography</a:t>
            </a:r>
            <a:r>
              <a:rPr lang="en-US" dirty="0"/>
              <a:t> Apparatus </a:t>
            </a:r>
          </a:p>
          <a:p>
            <a:pPr lvl="1"/>
            <a:r>
              <a:rPr lang="en-US" dirty="0"/>
              <a:t>Laser hardens a thin layer of photocurable polymer</a:t>
            </a:r>
          </a:p>
          <a:p>
            <a:pPr lvl="1"/>
            <a:r>
              <a:rPr lang="en-US" dirty="0"/>
              <a:t>Examples dating back to 1984</a:t>
            </a:r>
          </a:p>
          <a:p>
            <a:pPr lvl="1"/>
            <a:r>
              <a:rPr lang="en-US" dirty="0"/>
              <a:t>Layers 0.06mm (0.0025in)</a:t>
            </a:r>
          </a:p>
          <a:p>
            <a:pPr lvl="1"/>
            <a:r>
              <a:rPr lang="en-US" dirty="0"/>
              <a:t>Minimum feature size</a:t>
            </a:r>
          </a:p>
          <a:p>
            <a:pPr lvl="2"/>
            <a:r>
              <a:rPr lang="en-US" dirty="0"/>
              <a:t>0.25mm(0.01in)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Three (or four)</a:t>
            </a:r>
          </a:p>
        </p:txBody>
      </p:sp>
      <p:pic>
        <p:nvPicPr>
          <p:cNvPr id="1026" name="Picture 2" descr="http://www.lasersintering.com/images/services/sla_machin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450" y="2939047"/>
            <a:ext cx="3638550" cy="322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38800" y="63246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www.lasersintering.com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3A7876-09AD-4E3B-A1FF-2D1A9B83887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047934"/>
            <a:ext cx="4724400" cy="26574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A274AC8-9D53-4C9E-A880-4F4BAA4FA743}"/>
              </a:ext>
            </a:extLst>
          </p:cNvPr>
          <p:cNvSpPr txBox="1"/>
          <p:nvPr/>
        </p:nvSpPr>
        <p:spPr>
          <a:xfrm>
            <a:off x="304800" y="6002407"/>
            <a:ext cx="472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hlinkClick r:id="rId4"/>
              </a:rPr>
              <a:t>Watch Video Here</a:t>
            </a:r>
            <a:endParaRPr lang="en-US" sz="4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FDM – Fused Deposition Modeling </a:t>
            </a:r>
          </a:p>
          <a:p>
            <a:pPr lvl="1"/>
            <a:r>
              <a:rPr lang="en-US" dirty="0"/>
              <a:t>Thin stream of plastic is extruded onto a platter</a:t>
            </a:r>
          </a:p>
          <a:p>
            <a:pPr lvl="1"/>
            <a:r>
              <a:rPr lang="en-US" dirty="0"/>
              <a:t>Layers are typically thicker 0.254 mm (0.010 in)</a:t>
            </a:r>
          </a:p>
          <a:p>
            <a:pPr lvl="1"/>
            <a:r>
              <a:rPr lang="en-US" dirty="0"/>
              <a:t>Parts are durable</a:t>
            </a:r>
          </a:p>
          <a:p>
            <a:pPr lvl="1"/>
            <a:r>
              <a:rPr lang="en-US" dirty="0"/>
              <a:t>Minimum feature size </a:t>
            </a:r>
          </a:p>
          <a:p>
            <a:pPr lvl="2"/>
            <a:r>
              <a:rPr lang="en-US" dirty="0"/>
              <a:t>1mm(0.025in)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Three (or four)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38800" y="63246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www.emeraldinsight.com</a:t>
            </a:r>
          </a:p>
        </p:txBody>
      </p:sp>
      <p:pic>
        <p:nvPicPr>
          <p:cNvPr id="2050" name="Picture 2" descr="http://www.emeraldinsight.com/content_images/fig/156014010100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512" y="3124200"/>
            <a:ext cx="2715688" cy="305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89F21F-2AD1-43A7-8B36-8A4742BDD3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3" y="4047934"/>
            <a:ext cx="4732867" cy="26622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3E2AC74-5C0B-4585-819B-4E7D1422D088}"/>
              </a:ext>
            </a:extLst>
          </p:cNvPr>
          <p:cNvSpPr txBox="1"/>
          <p:nvPr/>
        </p:nvSpPr>
        <p:spPr>
          <a:xfrm>
            <a:off x="304800" y="6002407"/>
            <a:ext cx="472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hlinkClick r:id="rId4"/>
              </a:rPr>
              <a:t>Watch Video Here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72024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481328"/>
            <a:ext cx="8610600" cy="4525963"/>
          </a:xfrm>
        </p:spPr>
        <p:txBody>
          <a:bodyPr/>
          <a:lstStyle/>
          <a:p>
            <a:r>
              <a:rPr lang="en-US" dirty="0"/>
              <a:t>SLS/SHS – Selective Laser/Heat Sintering</a:t>
            </a:r>
          </a:p>
          <a:p>
            <a:pPr lvl="1"/>
            <a:r>
              <a:rPr lang="en-US" dirty="0"/>
              <a:t>Fine powder is fused with laser or direct heat</a:t>
            </a:r>
          </a:p>
          <a:p>
            <a:pPr lvl="1"/>
            <a:r>
              <a:rPr lang="en-US" dirty="0"/>
              <a:t>Wide range of materials - Nylon, Glass, Ceramic, Steel</a:t>
            </a:r>
          </a:p>
          <a:p>
            <a:pPr lvl="1"/>
            <a:r>
              <a:rPr lang="en-US" dirty="0"/>
              <a:t>Layers 0.1mm (0.004in)</a:t>
            </a:r>
          </a:p>
          <a:p>
            <a:pPr lvl="1"/>
            <a:r>
              <a:rPr lang="en-US" dirty="0"/>
              <a:t>Minimum feature size</a:t>
            </a:r>
          </a:p>
          <a:p>
            <a:pPr lvl="2"/>
            <a:r>
              <a:rPr lang="en-US" dirty="0"/>
              <a:t>0.76mm(0.03in)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Three (or four)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38800" y="63246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www.emeraldinsight.com</a:t>
            </a:r>
          </a:p>
        </p:txBody>
      </p:sp>
      <p:pic>
        <p:nvPicPr>
          <p:cNvPr id="3074" name="Picture 2" descr="http://www.emeraldinsight.com/content_images/fig/15601101040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067" y="3048000"/>
            <a:ext cx="3746165" cy="281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picture containing indoor, tub, bathtub&#10;&#10;Description automatically generated">
            <a:extLst>
              <a:ext uri="{FF2B5EF4-FFF2-40B4-BE49-F238E27FC236}">
                <a16:creationId xmlns:a16="http://schemas.microsoft.com/office/drawing/2014/main" id="{A2DF4CF2-B588-47C7-B012-FDFAD6401E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3" y="4047934"/>
            <a:ext cx="4732867" cy="26622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8F0274-F889-4C95-854B-08A4FD32940D}"/>
              </a:ext>
            </a:extLst>
          </p:cNvPr>
          <p:cNvSpPr txBox="1"/>
          <p:nvPr/>
        </p:nvSpPr>
        <p:spPr>
          <a:xfrm>
            <a:off x="304800" y="6002407"/>
            <a:ext cx="472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hlinkClick r:id="rId4"/>
              </a:rPr>
              <a:t>Watch Video Here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44821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Three (or four)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38800" y="63246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www.directindustry.com</a:t>
            </a:r>
          </a:p>
        </p:txBody>
      </p:sp>
      <p:pic>
        <p:nvPicPr>
          <p:cNvPr id="4098" name="Picture 2" descr="http://img.directindustry.com/pdf/repository_di/19418/technical-whitepaper-learn-how-inkject-3d-printing-works-76195_6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239" y="1138429"/>
            <a:ext cx="3758761" cy="486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2E0781F5-0364-466D-94B3-9D2194590D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2" y="4045553"/>
            <a:ext cx="4732867" cy="2662238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PolyJet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Fine powder infused w/ binders</a:t>
            </a:r>
          </a:p>
          <a:p>
            <a:pPr lvl="1"/>
            <a:r>
              <a:rPr lang="en-US" dirty="0"/>
              <a:t>Starch</a:t>
            </a:r>
          </a:p>
          <a:p>
            <a:pPr lvl="1"/>
            <a:r>
              <a:rPr lang="en-US" dirty="0"/>
              <a:t>Can print in full color</a:t>
            </a:r>
          </a:p>
          <a:p>
            <a:pPr lvl="1"/>
            <a:r>
              <a:rPr lang="en-US" dirty="0"/>
              <a:t>Layers 0.015mm</a:t>
            </a:r>
          </a:p>
          <a:p>
            <a:pPr lvl="1"/>
            <a:r>
              <a:rPr lang="en-US" dirty="0"/>
              <a:t>Minimum feature size - 0.8mm</a:t>
            </a:r>
          </a:p>
          <a:p>
            <a:pPr lvl="1"/>
            <a:endParaRPr lang="en-US" dirty="0"/>
          </a:p>
          <a:p>
            <a:pPr lvl="1">
              <a:buNone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5C29B0-B66B-4804-B592-1D5B6EFCDA12}"/>
              </a:ext>
            </a:extLst>
          </p:cNvPr>
          <p:cNvSpPr txBox="1"/>
          <p:nvPr/>
        </p:nvSpPr>
        <p:spPr>
          <a:xfrm>
            <a:off x="304800" y="6002407"/>
            <a:ext cx="4724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hlinkClick r:id="rId4"/>
              </a:rPr>
              <a:t>Watch Video Here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54821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indoor, red&#10;&#10;Description automatically generated">
            <a:extLst>
              <a:ext uri="{FF2B5EF4-FFF2-40B4-BE49-F238E27FC236}">
                <a16:creationId xmlns:a16="http://schemas.microsoft.com/office/drawing/2014/main" id="{EEF2E1EE-6FD1-4840-B0D8-7B9B4DDE7D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22" t="16324"/>
          <a:stretch/>
        </p:blipFill>
        <p:spPr>
          <a:xfrm>
            <a:off x="4677370" y="806760"/>
            <a:ext cx="4309467" cy="251107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72608" y="2609953"/>
            <a:ext cx="43094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hlinkClick r:id="rId3"/>
              </a:rPr>
              <a:t>CONCRETE</a:t>
            </a:r>
            <a:endParaRPr lang="en-US" sz="4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D8F763-3440-4B24-BE3D-1F8BBF3773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4" t="18889" r="19167" b="14445"/>
          <a:stretch/>
        </p:blipFill>
        <p:spPr>
          <a:xfrm>
            <a:off x="152400" y="2200275"/>
            <a:ext cx="4193846" cy="3038475"/>
          </a:xfrm>
          <a:prstGeom prst="rect">
            <a:avLst/>
          </a:prstGeom>
        </p:spPr>
      </p:pic>
      <p:pic>
        <p:nvPicPr>
          <p:cNvPr id="14" name="Picture 13" descr="A picture containing cheese, food, milk, butter&#10;&#10;Description automatically generated">
            <a:extLst>
              <a:ext uri="{FF2B5EF4-FFF2-40B4-BE49-F238E27FC236}">
                <a16:creationId xmlns:a16="http://schemas.microsoft.com/office/drawing/2014/main" id="{70BD519E-2F4E-4467-BE23-889DF11227E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76" r="38333"/>
          <a:stretch/>
        </p:blipFill>
        <p:spPr>
          <a:xfrm>
            <a:off x="4672608" y="3657600"/>
            <a:ext cx="4318992" cy="2534130"/>
          </a:xfrm>
          <a:prstGeom prst="rect">
            <a:avLst/>
          </a:prstGeom>
        </p:spPr>
      </p:pic>
      <p:sp>
        <p:nvSpPr>
          <p:cNvPr id="5" name="TextBox 4">
            <a:hlinkClick r:id="rId6"/>
          </p:cNvPr>
          <p:cNvSpPr txBox="1"/>
          <p:nvPr/>
        </p:nvSpPr>
        <p:spPr>
          <a:xfrm>
            <a:off x="152400" y="4530864"/>
            <a:ext cx="41938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hlinkClick r:id="rId6"/>
              </a:rPr>
              <a:t>CHOCOLATE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4672607" y="5483844"/>
            <a:ext cx="43189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hlinkClick r:id="rId7"/>
              </a:rPr>
              <a:t>BONE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27020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DFDDB-5A36-B198-A790-62346483E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361B8-1CA4-2797-7C31-D4926B318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Overhang</a:t>
            </a:r>
          </a:p>
          <a:p>
            <a:r>
              <a:rPr lang="en-US" dirty="0"/>
              <a:t>Bridge</a:t>
            </a:r>
          </a:p>
          <a:p>
            <a:r>
              <a:rPr lang="en-US" dirty="0"/>
              <a:t>Layer Height</a:t>
            </a:r>
          </a:p>
        </p:txBody>
      </p:sp>
      <p:pic>
        <p:nvPicPr>
          <p:cNvPr id="5" name="Picture 4" descr="A close-up of a computer keyboard&#10;&#10;Description automatically generated with low confidence">
            <a:extLst>
              <a:ext uri="{FF2B5EF4-FFF2-40B4-BE49-F238E27FC236}">
                <a16:creationId xmlns:a16="http://schemas.microsoft.com/office/drawing/2014/main" id="{89226484-AA3C-0659-C094-8EC5D104FF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9"/>
          <a:stretch/>
        </p:blipFill>
        <p:spPr>
          <a:xfrm>
            <a:off x="5541282" y="1280305"/>
            <a:ext cx="3450317" cy="2286000"/>
          </a:xfrm>
          <a:prstGeom prst="rect">
            <a:avLst/>
          </a:prstGeom>
        </p:spPr>
      </p:pic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6D2FB9FD-4C75-6CFC-52CB-0E95C580C72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591" b="23225"/>
          <a:stretch/>
        </p:blipFill>
        <p:spPr>
          <a:xfrm>
            <a:off x="3053803" y="1280304"/>
            <a:ext cx="2236433" cy="1143000"/>
          </a:xfrm>
          <a:prstGeom prst="rect">
            <a:avLst/>
          </a:prstGeom>
        </p:spPr>
      </p:pic>
      <p:pic>
        <p:nvPicPr>
          <p:cNvPr id="8" name="Picture 7" descr="A picture containing shape&#10;&#10;Description automatically generated">
            <a:extLst>
              <a:ext uri="{FF2B5EF4-FFF2-40B4-BE49-F238E27FC236}">
                <a16:creationId xmlns:a16="http://schemas.microsoft.com/office/drawing/2014/main" id="{EC290B23-5345-5D18-EE35-6B81E5A366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8" r="-173" b="23225"/>
          <a:stretch/>
        </p:blipFill>
        <p:spPr>
          <a:xfrm>
            <a:off x="3156636" y="2423304"/>
            <a:ext cx="2133600" cy="1143000"/>
          </a:xfrm>
          <a:prstGeom prst="rect">
            <a:avLst/>
          </a:prstGeom>
        </p:spPr>
      </p:pic>
      <p:pic>
        <p:nvPicPr>
          <p:cNvPr id="10" name="Picture 9" descr="A planet in space&#10;&#10;Description automatically generated with low confidence">
            <a:extLst>
              <a:ext uri="{FF2B5EF4-FFF2-40B4-BE49-F238E27FC236}">
                <a16:creationId xmlns:a16="http://schemas.microsoft.com/office/drawing/2014/main" id="{8012C8E6-41C1-6AE6-4058-457766F999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46000" y="3831883"/>
            <a:ext cx="4256163" cy="2420745"/>
          </a:xfrm>
          <a:prstGeom prst="rect">
            <a:avLst/>
          </a:prstGeom>
        </p:spPr>
      </p:pic>
      <p:pic>
        <p:nvPicPr>
          <p:cNvPr id="14" name="Picture 13" descr="A picture containing text, indoor, blue&#10;&#10;Description automatically generated">
            <a:extLst>
              <a:ext uri="{FF2B5EF4-FFF2-40B4-BE49-F238E27FC236}">
                <a16:creationId xmlns:a16="http://schemas.microsoft.com/office/drawing/2014/main" id="{BE65BB42-ED4A-D10E-CA12-911607229B7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23" t="19653" r="8222"/>
          <a:stretch/>
        </p:blipFill>
        <p:spPr>
          <a:xfrm>
            <a:off x="124485" y="3809285"/>
            <a:ext cx="4419600" cy="244183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932E155-C6F0-4EF9-2A2E-F313E6F8546F}"/>
              </a:ext>
            </a:extLst>
          </p:cNvPr>
          <p:cNvSpPr txBox="1"/>
          <p:nvPr/>
        </p:nvSpPr>
        <p:spPr>
          <a:xfrm>
            <a:off x="4746000" y="5886315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30min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CF6071-2FB5-2EB2-827F-C48D061EFA9D}"/>
              </a:ext>
            </a:extLst>
          </p:cNvPr>
          <p:cNvSpPr txBox="1"/>
          <p:nvPr/>
        </p:nvSpPr>
        <p:spPr>
          <a:xfrm>
            <a:off x="8100954" y="5884806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80min</a:t>
            </a:r>
          </a:p>
        </p:txBody>
      </p:sp>
    </p:spTree>
    <p:extLst>
      <p:ext uri="{BB962C8B-B14F-4D97-AF65-F5344CB8AC3E}">
        <p14:creationId xmlns:p14="http://schemas.microsoft.com/office/powerpoint/2010/main" val="46140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816</TotalTime>
  <Words>256</Words>
  <Application>Microsoft Office PowerPoint</Application>
  <PresentationFormat>On-screen Show (4:3)</PresentationFormat>
  <Paragraphs>65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Lucida Sans Unicode</vt:lpstr>
      <vt:lpstr>Wingdings 2</vt:lpstr>
      <vt:lpstr>Verdana</vt:lpstr>
      <vt:lpstr>Wingdings 3</vt:lpstr>
      <vt:lpstr>Concourse</vt:lpstr>
      <vt:lpstr>3D Printing</vt:lpstr>
      <vt:lpstr>The Process</vt:lpstr>
      <vt:lpstr>The Materials</vt:lpstr>
      <vt:lpstr>The Big Three (or four)</vt:lpstr>
      <vt:lpstr>The Big Three (or four)</vt:lpstr>
      <vt:lpstr>The Big Three (or four)</vt:lpstr>
      <vt:lpstr>The Big Three (or four)</vt:lpstr>
      <vt:lpstr>PowerPoint Presentation</vt:lpstr>
      <vt:lpstr>Other Considerations</vt:lpstr>
      <vt:lpstr>Other Considerations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Printing</dc:title>
  <dc:creator>Jordan</dc:creator>
  <cp:lastModifiedBy>William Long</cp:lastModifiedBy>
  <cp:revision>54</cp:revision>
  <dcterms:created xsi:type="dcterms:W3CDTF">2012-03-08T00:14:30Z</dcterms:created>
  <dcterms:modified xsi:type="dcterms:W3CDTF">2023-03-10T16:50:53Z</dcterms:modified>
</cp:coreProperties>
</file>